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0" r:id="rId3"/>
    <p:sldId id="262" r:id="rId4"/>
    <p:sldId id="263" r:id="rId5"/>
    <p:sldId id="266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6A8662-4913-40A1-8D49-CB7E3E2453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b="1" dirty="0"/>
              <a:t>HADİSLERİN SIHHATİ İLE İLGİLİ KAVRAMLAR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FFA6FE3-DC00-4A08-A070-93B12B7694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6929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F5BB98-A66C-4FB0-96D5-519793732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SAHİH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F16FE78-E093-4337-91B3-DBC2CE01C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Adâlet ve </a:t>
            </a:r>
            <a:r>
              <a:rPr lang="tr-TR" sz="2400" dirty="0" err="1"/>
              <a:t>zabt</a:t>
            </a:r>
            <a:r>
              <a:rPr lang="tr-TR" sz="2400" dirty="0"/>
              <a:t> sahibi râvilerin kendileri gibi adâlet ve </a:t>
            </a:r>
            <a:r>
              <a:rPr lang="tr-TR" sz="2400" dirty="0" err="1"/>
              <a:t>zabt</a:t>
            </a:r>
            <a:r>
              <a:rPr lang="tr-TR" sz="2400" dirty="0"/>
              <a:t> sahibi </a:t>
            </a:r>
            <a:r>
              <a:rPr lang="tr-TR" sz="2400" dirty="0" err="1"/>
              <a:t>râvilerden</a:t>
            </a:r>
            <a:r>
              <a:rPr lang="tr-TR" sz="2400" dirty="0"/>
              <a:t> muttasıl bir </a:t>
            </a:r>
            <a:r>
              <a:rPr lang="tr-TR" sz="2400" dirty="0" err="1"/>
              <a:t>senedle</a:t>
            </a:r>
            <a:r>
              <a:rPr lang="tr-TR" sz="2400" dirty="0"/>
              <a:t> rivayet ettikleri </a:t>
            </a:r>
            <a:r>
              <a:rPr lang="tr-TR" sz="2400" dirty="0" err="1"/>
              <a:t>şâz</a:t>
            </a:r>
            <a:r>
              <a:rPr lang="tr-TR" sz="2400" dirty="0"/>
              <a:t> ve muallel olmayan hadise denir.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ADALET + ZABT + İTTİSAL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- ŞÂZ - MUALLEL</a:t>
            </a:r>
          </a:p>
          <a:p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195028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7A408C-FFA9-4488-96FA-E7F6B6ADD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HASEN - ZAYIF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358E95-4E2B-4816-9F6C-AA3304BFA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73619"/>
            <a:ext cx="8915400" cy="500793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Sahihten bir derece aşağıda bulunan </a:t>
            </a:r>
            <a:r>
              <a:rPr lang="tr-TR" sz="2400" b="1" dirty="0" err="1"/>
              <a:t>hasen</a:t>
            </a:r>
            <a:r>
              <a:rPr lang="tr-TR" sz="2400" dirty="0"/>
              <a:t> hadis, </a:t>
            </a:r>
            <a:r>
              <a:rPr lang="tr-TR" sz="2400" dirty="0" err="1"/>
              <a:t>râvi</a:t>
            </a:r>
            <a:r>
              <a:rPr lang="tr-TR" sz="2400" dirty="0"/>
              <a:t>/</a:t>
            </a:r>
            <a:r>
              <a:rPr lang="tr-TR" sz="2400" dirty="0" err="1"/>
              <a:t>leri</a:t>
            </a:r>
            <a:r>
              <a:rPr lang="tr-TR" sz="2400" dirty="0"/>
              <a:t> </a:t>
            </a:r>
            <a:r>
              <a:rPr lang="tr-TR" sz="2400" dirty="0" err="1"/>
              <a:t>zabt</a:t>
            </a:r>
            <a:r>
              <a:rPr lang="tr-TR" sz="2400" dirty="0"/>
              <a:t> açısından biraz kusurlu olan hadistir.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Sahih ve </a:t>
            </a:r>
            <a:r>
              <a:rPr lang="tr-TR" sz="2400" dirty="0" err="1"/>
              <a:t>hasen</a:t>
            </a:r>
            <a:r>
              <a:rPr lang="tr-TR" sz="2400" dirty="0"/>
              <a:t> hadisin şartlarını taşımayan rivayetler ise </a:t>
            </a:r>
            <a:r>
              <a:rPr lang="tr-TR" sz="2400" b="1" dirty="0"/>
              <a:t>zayıf</a:t>
            </a:r>
            <a:r>
              <a:rPr lang="tr-TR" sz="2400" dirty="0"/>
              <a:t> kabul edilmiştir. Âlimlerin önemli bir kısmı sahih veya </a:t>
            </a:r>
            <a:r>
              <a:rPr lang="tr-TR" sz="2400" dirty="0" err="1"/>
              <a:t>hasen</a:t>
            </a:r>
            <a:r>
              <a:rPr lang="tr-TR" sz="2400" dirty="0"/>
              <a:t> hadisin bulunmadığı konularda fazla kusurlu olmamak şartıyla zayıf hadislerle de amel edilebileceğini söylemiştir. 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Zayıf hadiste ya senedinde bir kopukluk, ya da </a:t>
            </a:r>
            <a:r>
              <a:rPr lang="tr-TR" sz="2400" dirty="0" err="1"/>
              <a:t>ravi</a:t>
            </a:r>
            <a:r>
              <a:rPr lang="tr-TR" sz="2400" dirty="0"/>
              <a:t>/</a:t>
            </a:r>
            <a:r>
              <a:rPr lang="tr-TR" sz="2400" dirty="0" err="1"/>
              <a:t>lerinde</a:t>
            </a:r>
            <a:r>
              <a:rPr lang="tr-TR" sz="2400" dirty="0"/>
              <a:t> </a:t>
            </a:r>
            <a:r>
              <a:rPr lang="tr-TR" sz="2400" dirty="0" err="1"/>
              <a:t>zabt</a:t>
            </a:r>
            <a:r>
              <a:rPr lang="tr-TR" sz="2400" dirty="0"/>
              <a:t> bakımından bir kusur vardır.</a:t>
            </a:r>
          </a:p>
        </p:txBody>
      </p:sp>
    </p:spTree>
    <p:extLst>
      <p:ext uri="{BB962C8B-B14F-4D97-AF65-F5344CB8AC3E}">
        <p14:creationId xmlns:p14="http://schemas.microsoft.com/office/powerpoint/2010/main" val="3396550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4D722F-0B8A-4F3B-9762-C9F76AC0C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MEVZÛ</a:t>
            </a:r>
          </a:p>
        </p:txBody>
      </p:sp>
      <p:sp>
        <p:nvSpPr>
          <p:cNvPr id="10" name="İçerik Yer Tutucusu 9">
            <a:extLst>
              <a:ext uri="{FF2B5EF4-FFF2-40B4-BE49-F238E27FC236}">
                <a16:creationId xmlns:a16="http://schemas.microsoft.com/office/drawing/2014/main" id="{2DA178DA-0A31-46AA-9324-B16D0755C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50335"/>
            <a:ext cx="8915400" cy="539070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Hz. Peygamber’e ait olmadığı halde ona </a:t>
            </a:r>
            <a:r>
              <a:rPr lang="tr-TR" sz="2400" dirty="0" err="1"/>
              <a:t>isnâd</a:t>
            </a:r>
            <a:r>
              <a:rPr lang="tr-TR" sz="2400" dirty="0"/>
              <a:t> edilen hadislerdir.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Bu kasıtlı olabileceği gibi kasıtsız da olabilir.</a:t>
            </a:r>
          </a:p>
          <a:p>
            <a:pPr marL="914400" lvl="2" indent="0" algn="just">
              <a:lnSpc>
                <a:spcPct val="150000"/>
              </a:lnSpc>
              <a:buNone/>
            </a:pPr>
            <a:r>
              <a:rPr lang="tr-TR" sz="2000" dirty="0"/>
              <a:t>		</a:t>
            </a:r>
            <a:r>
              <a:rPr lang="tr-TR" sz="2000" b="1" dirty="0"/>
              <a:t>                 Mevzu Hadisler</a:t>
            </a:r>
          </a:p>
          <a:p>
            <a:pPr marL="914400" lvl="2" indent="0" algn="just">
              <a:lnSpc>
                <a:spcPct val="150000"/>
              </a:lnSpc>
              <a:buNone/>
            </a:pPr>
            <a:endParaRPr lang="tr-TR" sz="2000" dirty="0"/>
          </a:p>
          <a:p>
            <a:pPr marL="914400" lvl="2" indent="0" algn="just">
              <a:lnSpc>
                <a:spcPct val="150000"/>
              </a:lnSpc>
              <a:buNone/>
            </a:pPr>
            <a:endParaRPr lang="tr-TR" sz="2000" dirty="0"/>
          </a:p>
          <a:p>
            <a:pPr marL="914400" lvl="2" indent="0" algn="just">
              <a:lnSpc>
                <a:spcPct val="150000"/>
              </a:lnSpc>
              <a:buNone/>
            </a:pPr>
            <a:endParaRPr lang="tr-TR" sz="2000" dirty="0"/>
          </a:p>
          <a:p>
            <a:pPr marL="914400" lvl="2" indent="0" algn="just">
              <a:lnSpc>
                <a:spcPct val="150000"/>
              </a:lnSpc>
              <a:buNone/>
            </a:pPr>
            <a:r>
              <a:rPr lang="tr-TR" sz="2000" b="1" dirty="0"/>
              <a:t>Kasıtlı Olanlar (Uydurma H.)	</a:t>
            </a:r>
            <a:r>
              <a:rPr lang="tr-TR" sz="2000" dirty="0"/>
              <a:t>		  </a:t>
            </a:r>
            <a:r>
              <a:rPr lang="tr-TR" sz="2000" b="1" dirty="0"/>
              <a:t>Kasıtsız olanlar</a:t>
            </a:r>
          </a:p>
        </p:txBody>
      </p:sp>
      <p:cxnSp>
        <p:nvCxnSpPr>
          <p:cNvPr id="4" name="Düz Ok Bağlayıcısı 3">
            <a:extLst>
              <a:ext uri="{FF2B5EF4-FFF2-40B4-BE49-F238E27FC236}">
                <a16:creationId xmlns:a16="http://schemas.microsoft.com/office/drawing/2014/main" id="{A9C2B4BF-AF19-496B-BBFA-B41DAF03431C}"/>
              </a:ext>
            </a:extLst>
          </p:cNvPr>
          <p:cNvCxnSpPr>
            <a:cxnSpLocks/>
          </p:cNvCxnSpPr>
          <p:nvPr/>
        </p:nvCxnSpPr>
        <p:spPr>
          <a:xfrm flipH="1">
            <a:off x="4614530" y="3838353"/>
            <a:ext cx="1669312" cy="1890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>
            <a:extLst>
              <a:ext uri="{FF2B5EF4-FFF2-40B4-BE49-F238E27FC236}">
                <a16:creationId xmlns:a16="http://schemas.microsoft.com/office/drawing/2014/main" id="{3F11D158-985E-4C2C-B600-4CA916FEDF93}"/>
              </a:ext>
            </a:extLst>
          </p:cNvPr>
          <p:cNvCxnSpPr>
            <a:cxnSpLocks/>
          </p:cNvCxnSpPr>
          <p:nvPr/>
        </p:nvCxnSpPr>
        <p:spPr>
          <a:xfrm>
            <a:off x="7046912" y="3838353"/>
            <a:ext cx="1693051" cy="1890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491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77BE13-C86E-4A48-AA87-2C41AC0E9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Hadis Uydurma Sebepleri (Kasıtlı Olanlar)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EF031E5-B225-49CE-B715-7C0530B37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16149"/>
            <a:ext cx="8915400" cy="4816549"/>
          </a:xfrm>
        </p:spPr>
        <p:txBody>
          <a:bodyPr>
            <a:normAutofit/>
          </a:bodyPr>
          <a:lstStyle/>
          <a:p>
            <a:pPr marL="742950" marR="0" lvl="1" indent="-28575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1- Siyasi Amaçlar ve Yöneticilere Yaranma </a:t>
            </a:r>
          </a:p>
          <a:p>
            <a:pPr marL="742950" marR="0" lvl="1" indent="-28575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2- Mezhepçilik</a:t>
            </a:r>
          </a:p>
          <a:p>
            <a:pPr marL="742950" marR="0" lvl="1" indent="-28575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3- İslam İnancını Bozmak </a:t>
            </a:r>
          </a:p>
          <a:p>
            <a:pPr marL="742950" marR="0" lvl="1" indent="-28575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4- </a:t>
            </a:r>
            <a:r>
              <a:rPr kumimoji="0" lang="tr-TR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Kıssacılık</a:t>
            </a:r>
            <a:endParaRPr kumimoji="0" lang="tr-TR" sz="2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5- Şehir, Irk ve Kabilelerin Övülmesi veya Yerilmesi </a:t>
            </a:r>
          </a:p>
          <a:p>
            <a:pPr marL="742950" marR="0" lvl="1" indent="-28575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6- İyiliğe Teşvik ve Kötülükten Sakındırma </a:t>
            </a:r>
          </a:p>
          <a:p>
            <a:pPr marL="742950" marR="0" lvl="1" indent="-28575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7- Dünyevi Menfaat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7090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1FB38D-28CE-41CE-86D8-EF5607F93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HADİSİN DERECELERİ</a:t>
            </a:r>
          </a:p>
        </p:txBody>
      </p:sp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534FC0D9-3C87-4F98-8735-C60533B291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2149" y="2327487"/>
            <a:ext cx="8629688" cy="3564000"/>
          </a:xfrm>
        </p:spPr>
      </p:pic>
    </p:spTree>
    <p:extLst>
      <p:ext uri="{BB962C8B-B14F-4D97-AF65-F5344CB8AC3E}">
        <p14:creationId xmlns:p14="http://schemas.microsoft.com/office/powerpoint/2010/main" val="3521887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6A8662-4913-40A1-8D49-CB7E3E2453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b="1" dirty="0"/>
              <a:t>HADİSLERİN SIHHATININ İCTİHADİLİĞİ MESELESİ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FFA6FE3-DC00-4A08-A070-93B12B7694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073858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1090</TotalTime>
  <Words>194</Words>
  <Application>Microsoft Office PowerPoint</Application>
  <PresentationFormat>Geniş ekran</PresentationFormat>
  <Paragraphs>27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Duman</vt:lpstr>
      <vt:lpstr>HADİSLERİN SIHHATİ İLE İLGİLİ KAVRAMLAR</vt:lpstr>
      <vt:lpstr>SAHİH</vt:lpstr>
      <vt:lpstr>HASEN - ZAYIF</vt:lpstr>
      <vt:lpstr>MEVZÛ</vt:lpstr>
      <vt:lpstr>Hadis Uydurma Sebepleri (Kasıtlı Olanlar) </vt:lpstr>
      <vt:lpstr>HADİSİN DERECELERİ</vt:lpstr>
      <vt:lpstr>HADİSLERİN SIHHATININ İCTİHADİLİĞİ MESELESİ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</dc:creator>
  <cp:lastModifiedBy>Hakem</cp:lastModifiedBy>
  <cp:revision>164</cp:revision>
  <dcterms:created xsi:type="dcterms:W3CDTF">2018-02-26T04:33:37Z</dcterms:created>
  <dcterms:modified xsi:type="dcterms:W3CDTF">2022-03-19T06:43:07Z</dcterms:modified>
</cp:coreProperties>
</file>